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vtt" ContentType="text/vt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1" r:id="rId3"/>
    <p:sldId id="279" r:id="rId4"/>
    <p:sldId id="281" r:id="rId5"/>
    <p:sldId id="280" r:id="rId6"/>
    <p:sldId id="257" r:id="rId7"/>
    <p:sldId id="275" r:id="rId8"/>
    <p:sldId id="276" r:id="rId9"/>
    <p:sldId id="282" r:id="rId10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欢迎" id="{E75E278A-FF0E-49A4-B170-79828D63BBAD}">
          <p14:sldIdLst>
            <p14:sldId id="256"/>
          </p14:sldIdLst>
        </p14:section>
        <p14:section name="设计、平滑、添加注释、协作、操作说明搜索" id="{B9B51309-D148-4332-87C2-07BE32FBCA3B}">
          <p14:sldIdLst>
            <p14:sldId id="271"/>
            <p14:sldId id="279"/>
            <p14:sldId id="281"/>
            <p14:sldId id="280"/>
            <p14:sldId id="257"/>
            <p14:sldId id="275"/>
            <p14:sldId id="276"/>
          </p14:sldIdLst>
        </p14:section>
        <p14:section name="了解详细信息" id="{2CC34DB2-6590-42C0-AD4B-A04C6060184E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41" autoAdjust="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5" d="100"/>
          <a:sy n="75" d="100"/>
        </p:scale>
        <p:origin x="3610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A071E02-3F1A-4B0B-8EE9-4F1B741D960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2022/7/12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track1.vtt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1DCBD32-5E35-4514-9815-F3DDD3668777}" type="datetime1">
              <a:rPr lang="zh-CN" altLang="en-US" smtClean="0"/>
              <a:t>2022/7/12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F61EA0F-A667-4B49-8422-0062BC55E2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5401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1118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3974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8677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4230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4786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5959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2" name="直接连接符​​(S)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二级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三级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四级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0AFDC1-AB40-4941-83E0-44D5ED544864}" type="datetime1">
              <a:rPr lang="zh-CN" altLang="en-US" noProof="0" smtClean="0"/>
              <a:t>2022/7/12</a:t>
            </a:fld>
            <a:endParaRPr lang="zh-CN" altLang="en-US" noProof="0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二级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三级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四级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814A537-FBC6-4533-8B31-767E68D33208}" type="datetime1">
              <a:rPr lang="zh-CN" altLang="en-US" noProof="0" smtClean="0"/>
              <a:t>2022/7/12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8" name="直接连接符​​(S)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microsoft.com/office/2017/04/relationships/track" Target="../media/track1.vtt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go.microsoft.com/fwlink/?LinkId=617172" TargetMode="Externa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://go.microsoft.com/fwlink/?LinkId=62332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zh-CN" altLang="en-US" sz="4800" dirty="0">
                <a:solidFill>
                  <a:schemeClr val="bg1"/>
                </a:solidFill>
              </a:rPr>
              <a:t>操作系统</a:t>
            </a:r>
            <a:r>
              <a:rPr lang="en-US" altLang="zh-CN" sz="4800" dirty="0">
                <a:solidFill>
                  <a:schemeClr val="bg1"/>
                </a:solidFill>
              </a:rPr>
              <a:t>-</a:t>
            </a:r>
            <a:r>
              <a:rPr lang="zh-CN" altLang="en-US" sz="4800" dirty="0">
                <a:solidFill>
                  <a:schemeClr val="bg1"/>
                </a:solidFill>
              </a:rPr>
              <a:t>导论</a:t>
            </a:r>
            <a:endParaRPr lang="en-US" altLang="zh-CN" sz="4800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1137793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zh-CN" altLang="en-US" sz="2400" dirty="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计算机科学与技术学院</a:t>
            </a:r>
            <a:r>
              <a:rPr lang="en-US" altLang="zh-CN" sz="2400" dirty="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-</a:t>
            </a:r>
            <a:r>
              <a:rPr lang="zh-CN" altLang="en-US" sz="2400" dirty="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叶志鹏</a:t>
            </a: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zh-CN" altLang="en-US" dirty="0">
                <a:cs typeface="Segoe UI Light" panose="020B0502040204020203" pitchFamily="34" charset="0"/>
              </a:rPr>
              <a:t>设计器可帮助用户表达观点</a:t>
            </a:r>
          </a:p>
        </p:txBody>
      </p:sp>
      <p:sp>
        <p:nvSpPr>
          <p:cNvPr id="38" name="内容占位符 17"/>
          <p:cNvSpPr txBox="1">
            <a:spLocks/>
          </p:cNvSpPr>
          <p:nvPr/>
        </p:nvSpPr>
        <p:spPr>
          <a:xfrm>
            <a:off x="541610" y="1524708"/>
            <a:ext cx="4321704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PowerPoint 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设计器根据幻灯片中的内容，为演示文稿提供专业的设计建议。 </a:t>
            </a:r>
          </a:p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设计器是订阅专属功能。</a:t>
            </a:r>
            <a:r>
              <a:rPr lang="zh-CN" altLang="en-US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如果你有 </a:t>
            </a:r>
            <a:r>
              <a:rPr lang="en-US" altLang="zh-CN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Office 365 </a:t>
            </a:r>
            <a:r>
              <a:rPr lang="zh-CN" altLang="en-US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订阅，下一张幻灯片会介绍如何在新的演示文稿中使用此功能。</a:t>
            </a:r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  <a:cs typeface="Segoe UI" panose="020B0502040204020203" pitchFamily="34" charset="0"/>
            </a:endParaRPr>
          </a:p>
        </p:txBody>
      </p:sp>
      <p:pic>
        <p:nvPicPr>
          <p:cNvPr id="5" name="图片 4" descr="显示不同设计选项的设计灵感窗格"/>
          <p:cNvPicPr>
            <a:picLocks noChangeAspect="1"/>
          </p:cNvPicPr>
          <p:nvPr/>
        </p:nvPicPr>
        <p:blipFill rotWithShape="1">
          <a:blip r:embed="rId3"/>
          <a:srcRect l="21716" t="2160" r="1890" b="-2160"/>
          <a:stretch/>
        </p:blipFill>
        <p:spPr>
          <a:xfrm>
            <a:off x="4976037" y="1385113"/>
            <a:ext cx="6513229" cy="457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cs typeface="Segoe UI Light" panose="020B0502040204020203" pitchFamily="34" charset="0"/>
              </a:rPr>
              <a:t>如何使用 </a:t>
            </a:r>
            <a:r>
              <a:rPr lang="en-US" altLang="zh-CN" dirty="0">
                <a:cs typeface="Segoe UI Light" panose="020B0502040204020203" pitchFamily="34" charset="0"/>
              </a:rPr>
              <a:t>PowerPoint </a:t>
            </a:r>
            <a:r>
              <a:rPr lang="zh-CN" altLang="en-US" dirty="0">
                <a:cs typeface="Segoe UI Light" panose="020B0502040204020203" pitchFamily="34" charset="0"/>
              </a:rPr>
              <a:t>设计器</a:t>
            </a:r>
          </a:p>
        </p:txBody>
      </p:sp>
      <p:sp>
        <p:nvSpPr>
          <p:cNvPr id="25" name="内容占位符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工作方式如下：</a:t>
            </a:r>
          </a:p>
        </p:txBody>
      </p:sp>
      <p:grpSp>
        <p:nvGrpSpPr>
          <p:cNvPr id="18" name="组 17" descr="带有编号 1（表示第 1 步）的小圆圈"/>
          <p:cNvGrpSpPr/>
          <p:nvPr/>
        </p:nvGrpSpPr>
        <p:grpSpPr bwMode="blackWhite">
          <a:xfrm>
            <a:off x="531552" y="1917997"/>
            <a:ext cx="558179" cy="409838"/>
            <a:chOff x="6953426" y="711274"/>
            <a:chExt cx="558179" cy="409838"/>
          </a:xfrm>
        </p:grpSpPr>
        <p:sp>
          <p:nvSpPr>
            <p:cNvPr id="19" name="椭圆形 18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文本框 19" descr="编号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1" name="内容占位符 17"/>
          <p:cNvSpPr txBox="1">
            <a:spLocks/>
          </p:cNvSpPr>
          <p:nvPr/>
        </p:nvSpPr>
        <p:spPr>
          <a:xfrm>
            <a:off x="1056513" y="1958189"/>
            <a:ext cx="4585731" cy="596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转到“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文件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”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&gt;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新建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”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&gt;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空白演示文稿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”，新建一个演示文稿。</a:t>
            </a:r>
          </a:p>
        </p:txBody>
      </p:sp>
      <p:grpSp>
        <p:nvGrpSpPr>
          <p:cNvPr id="33" name="组 32" descr="带有编号 2（表示第 2 步）的小圆圈"/>
          <p:cNvGrpSpPr/>
          <p:nvPr/>
        </p:nvGrpSpPr>
        <p:grpSpPr bwMode="blackWhite">
          <a:xfrm>
            <a:off x="531552" y="2804257"/>
            <a:ext cx="558179" cy="409838"/>
            <a:chOff x="6953426" y="711274"/>
            <a:chExt cx="558179" cy="409838"/>
          </a:xfrm>
        </p:grpSpPr>
        <p:sp>
          <p:nvSpPr>
            <p:cNvPr id="34" name="椭圆形 33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文本框 34" descr="编号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36" name="内容占位符 17"/>
          <p:cNvSpPr txBox="1">
            <a:spLocks/>
          </p:cNvSpPr>
          <p:nvPr/>
        </p:nvSpPr>
        <p:spPr>
          <a:xfrm>
            <a:off x="1056513" y="2844450"/>
            <a:ext cx="4504252" cy="106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2000"/>
              </a:spcAft>
              <a:buNone/>
              <a:defRPr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在第一张幻灯片中添加一张图片：转到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插入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”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&gt;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图片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”或“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插入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”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&gt;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联机图片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”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，然后选择图片。</a:t>
            </a:r>
            <a:b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</a:br>
            <a:b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</a:b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提示：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添加图片时需要处于联机状态。</a:t>
            </a:r>
          </a:p>
        </p:txBody>
      </p:sp>
      <p:grpSp>
        <p:nvGrpSpPr>
          <p:cNvPr id="22" name="组 21" descr="带有编号 3（表示第 3 步）的小圆圈"/>
          <p:cNvGrpSpPr/>
          <p:nvPr/>
        </p:nvGrpSpPr>
        <p:grpSpPr bwMode="blackWhite">
          <a:xfrm>
            <a:off x="531552" y="4208299"/>
            <a:ext cx="558179" cy="409838"/>
            <a:chOff x="6953426" y="711274"/>
            <a:chExt cx="558179" cy="409838"/>
          </a:xfrm>
        </p:grpSpPr>
        <p:sp>
          <p:nvSpPr>
            <p:cNvPr id="24" name="椭圆形 23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文本框 29" descr="编号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2" name="内容占位符 17"/>
          <p:cNvSpPr txBox="1">
            <a:spLocks/>
          </p:cNvSpPr>
          <p:nvPr/>
        </p:nvSpPr>
        <p:spPr>
          <a:xfrm>
            <a:off x="1056513" y="4236460"/>
            <a:ext cx="4504252" cy="761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PowerPoint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询问是否获取设计灵感时，选择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开始吧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”。</a:t>
            </a:r>
          </a:p>
        </p:txBody>
      </p:sp>
      <p:grpSp>
        <p:nvGrpSpPr>
          <p:cNvPr id="37" name="组 36" descr="带有编号 4（表示第 4 步）的小圆圈"/>
          <p:cNvGrpSpPr/>
          <p:nvPr/>
        </p:nvGrpSpPr>
        <p:grpSpPr bwMode="blackWhite">
          <a:xfrm>
            <a:off x="531552" y="5137379"/>
            <a:ext cx="558179" cy="409838"/>
            <a:chOff x="6953426" y="711274"/>
            <a:chExt cx="558179" cy="409838"/>
          </a:xfrm>
        </p:grpSpPr>
        <p:sp>
          <p:nvSpPr>
            <p:cNvPr id="38" name="椭圆形 37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文本框 38" descr="编号 4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4</a:t>
              </a:r>
            </a:p>
          </p:txBody>
        </p:sp>
      </p:grpSp>
      <p:sp>
        <p:nvSpPr>
          <p:cNvPr id="40" name="内容占位符 17"/>
          <p:cNvSpPr txBox="1">
            <a:spLocks/>
          </p:cNvSpPr>
          <p:nvPr/>
        </p:nvSpPr>
        <p:spPr>
          <a:xfrm>
            <a:off x="1056513" y="5177572"/>
            <a:ext cx="4504252" cy="563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2000"/>
              </a:spcAft>
              <a:buNone/>
              <a:defRPr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从“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设计理念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”任务窗格中选择喜欢的设计。</a:t>
            </a:r>
          </a:p>
        </p:txBody>
      </p:sp>
      <p:pic>
        <p:nvPicPr>
          <p:cNvPr id="29" name="图片 28" descr="包含插入图片选项的“插入”选项卡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907526" y="1455791"/>
            <a:ext cx="2740429" cy="1592728"/>
          </a:xfrm>
          <a:prstGeom prst="rect">
            <a:avLst/>
          </a:prstGeom>
        </p:spPr>
      </p:pic>
      <p:pic>
        <p:nvPicPr>
          <p:cNvPr id="23" name="图片 22" descr="询问用户是否要获取设计灵感的“设计灵感”对话框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693033" y="3067244"/>
            <a:ext cx="2900886" cy="350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cs typeface="Segoe UI Light" panose="020B0502040204020203" pitchFamily="34" charset="0"/>
              </a:rPr>
              <a:t>平滑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half" idx="4294967295"/>
          </p:nvPr>
        </p:nvSpPr>
        <p:spPr>
          <a:xfrm>
            <a:off x="541610" y="1431010"/>
            <a:ext cx="4557164" cy="479088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通过“平滑”，可在演示文稿中创作流畅的动画和对象移动。使用两张相似的幻灯片执行动画，但在观众看来动作发生在一张幻灯片。 </a:t>
            </a:r>
          </a:p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zh-CN" altLang="en-US" sz="1200" b="1" dirty="0">
                <a:solidFill>
                  <a:srgbClr val="D24726"/>
                </a:solidFill>
                <a:cs typeface="Segoe UI" panose="020B0502040204020203" pitchFamily="34" charset="0"/>
              </a:rPr>
              <a:t>播放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右侧视频，查看快速示例。</a:t>
            </a:r>
          </a:p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平滑是订阅专属功能。如果你有 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Office 365 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订阅，可按照下一张幻灯片中的步骤自行试用。</a:t>
            </a:r>
          </a:p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cs typeface="Segoe UI" panose="020B0502040204020203" pitchFamily="34" charset="0"/>
            </a:endParaRPr>
          </a:p>
        </p:txBody>
      </p:sp>
      <p:pic>
        <p:nvPicPr>
          <p:cNvPr id="7" name="“平滑”视频" descr="展示“平滑”功能示例的视频，可通过 Alt+P 快捷键播放或暂停">
            <a:hlinkClick r:id="" action="ppaction://media"/>
            <a:extLst>
              <a:ext uri="{FF2B5EF4-FFF2-40B4-BE49-F238E27FC236}">
                <a16:creationId xmlns:a16="http://schemas.microsoft.com/office/drawing/2014/main" id="{9F029C1A-F15A-44BF-996A-1F59B3110D78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>
                  <p14:extLst>
                    <p:ext uri="{3AFAAA56-56D3-431D-BCD4-E75A35582382}">
                      <p173:tracksInfo xmlns:p173="http://schemas.microsoft.com/office/powerpoint/2017/3/main" displayLoc="media">
                        <p173:trackLst>
                          <p173:track id="{7D80394A-61EE-4513-90D2-E9A3DA581656}" label="caption" lang="" r:embed="rId5"/>
                        </p173:trackLst>
                      </p173:tracksInfo>
                    </p:ext>
                  </p14:ext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18759" y="1540565"/>
            <a:ext cx="6110288" cy="3438525"/>
          </a:xfrm>
        </p:spPr>
      </p:pic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设置“</a:t>
            </a:r>
            <a:r>
              <a:rPr lang="zh-CN" altLang="en-US" dirty="0">
                <a:cs typeface="Segoe UI Light" panose="020B0502040204020203" pitchFamily="34" charset="0"/>
              </a:rPr>
              <a:t>平滑</a:t>
            </a:r>
            <a:r>
              <a:rPr lang="zh-CN" altLang="en-US" dirty="0"/>
              <a:t>”</a:t>
            </a:r>
          </a:p>
        </p:txBody>
      </p:sp>
      <p:sp>
        <p:nvSpPr>
          <p:cNvPr id="30" name="内容占位符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利用这些两个简单的“行星”自行尝试</a:t>
            </a:r>
          </a:p>
        </p:txBody>
      </p:sp>
      <p:grpSp>
        <p:nvGrpSpPr>
          <p:cNvPr id="13" name="组 12" descr="带有编号 1（表示第 1 步）的小圆圈"/>
          <p:cNvGrpSpPr/>
          <p:nvPr/>
        </p:nvGrpSpPr>
        <p:grpSpPr bwMode="blackWhite">
          <a:xfrm>
            <a:off x="558723" y="1917997"/>
            <a:ext cx="558179" cy="409838"/>
            <a:chOff x="6953426" y="711274"/>
            <a:chExt cx="558179" cy="409838"/>
          </a:xfrm>
        </p:grpSpPr>
        <p:sp>
          <p:nvSpPr>
            <p:cNvPr id="14" name="椭圆形 13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文本框 14" descr="编号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16" name="内容占位符 17"/>
          <p:cNvSpPr txBox="1">
            <a:spLocks/>
          </p:cNvSpPr>
          <p:nvPr/>
        </p:nvSpPr>
        <p:spPr>
          <a:xfrm>
            <a:off x="1066040" y="1958189"/>
            <a:ext cx="2486328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复制此幻灯片：右键单击幻灯片缩略图，然后选择“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复制幻灯片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”。</a:t>
            </a:r>
          </a:p>
        </p:txBody>
      </p:sp>
      <p:grpSp>
        <p:nvGrpSpPr>
          <p:cNvPr id="18" name="组 17" descr="带有编号 2（表示第 2 步）的小圆圈"/>
          <p:cNvGrpSpPr/>
          <p:nvPr/>
        </p:nvGrpSpPr>
        <p:grpSpPr bwMode="blackWhite">
          <a:xfrm>
            <a:off x="558723" y="2896735"/>
            <a:ext cx="558179" cy="409838"/>
            <a:chOff x="6953426" y="711274"/>
            <a:chExt cx="558179" cy="409838"/>
          </a:xfrm>
        </p:grpSpPr>
        <p:sp>
          <p:nvSpPr>
            <p:cNvPr id="23" name="椭圆形 22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文本框 23" descr="编号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5" name="内容占位符 17"/>
          <p:cNvSpPr txBox="1">
            <a:spLocks/>
          </p:cNvSpPr>
          <p:nvPr/>
        </p:nvSpPr>
        <p:spPr>
          <a:xfrm>
            <a:off x="1066038" y="2936927"/>
            <a:ext cx="2651153" cy="1456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在两张相同的幻灯片中，对第二张右侧的形状进行某些更改（移动、调整大小、更改颜色），然后转到“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切换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/>
              </a:rPr>
              <a:t>&gt;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平滑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”。</a:t>
            </a:r>
          </a:p>
        </p:txBody>
      </p:sp>
      <p:grpSp>
        <p:nvGrpSpPr>
          <p:cNvPr id="26" name="组 25" descr="带有编号 3（表示第 3 步）的小圆圈"/>
          <p:cNvGrpSpPr/>
          <p:nvPr/>
        </p:nvGrpSpPr>
        <p:grpSpPr bwMode="blackWhite">
          <a:xfrm>
            <a:off x="557319" y="4344232"/>
            <a:ext cx="558179" cy="409838"/>
            <a:chOff x="6953426" y="711274"/>
            <a:chExt cx="558179" cy="409838"/>
          </a:xfrm>
        </p:grpSpPr>
        <p:sp>
          <p:nvSpPr>
            <p:cNvPr id="27" name="椭圆形 26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文本框 27" descr="编号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29" name="内容占位符 17"/>
          <p:cNvSpPr txBox="1">
            <a:spLocks/>
          </p:cNvSpPr>
          <p:nvPr/>
        </p:nvSpPr>
        <p:spPr>
          <a:xfrm>
            <a:off x="1076799" y="4360521"/>
            <a:ext cx="2784602" cy="1110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返回两张幻灯片中的第一张，按“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幻灯片放映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”按钮，然后选择“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播放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”，观看圆圈的平滑切换！</a:t>
            </a:r>
          </a:p>
        </p:txBody>
      </p:sp>
      <p:sp>
        <p:nvSpPr>
          <p:cNvPr id="17" name="内容占位符 17"/>
          <p:cNvSpPr txBox="1">
            <a:spLocks/>
          </p:cNvSpPr>
          <p:nvPr/>
        </p:nvSpPr>
        <p:spPr>
          <a:xfrm>
            <a:off x="628962" y="5832234"/>
            <a:ext cx="3449878" cy="692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提示：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  <a:r>
              <a:rPr lang="zh-CN" altLang="en-US" b="1" dirty="0">
                <a:solidFill>
                  <a:srgbClr val="40404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效果选项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可以提供更多的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平滑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”选项。</a:t>
            </a:r>
          </a:p>
        </p:txBody>
      </p:sp>
      <p:pic>
        <p:nvPicPr>
          <p:cNvPr id="2" name="图片 1" descr="显示“复制幻灯片”选项的幻灯片缩略图上下文菜单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45391" y="1455491"/>
            <a:ext cx="1402147" cy="1803887"/>
          </a:xfrm>
          <a:prstGeom prst="rect">
            <a:avLst/>
          </a:prstGeom>
        </p:spPr>
      </p:pic>
      <p:pic>
        <p:nvPicPr>
          <p:cNvPr id="6" name="图片 5" descr="显示平滑切换的“切换”选项卡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84500" y="3159609"/>
            <a:ext cx="2467551" cy="1185923"/>
          </a:xfrm>
          <a:prstGeom prst="rect">
            <a:avLst/>
          </a:prstGeom>
        </p:spPr>
      </p:pic>
      <p:pic>
        <p:nvPicPr>
          <p:cNvPr id="5" name="图片 4" descr="“幻灯片放映”按钮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837079" y="4344232"/>
            <a:ext cx="2134319" cy="887083"/>
          </a:xfrm>
          <a:prstGeom prst="rect">
            <a:avLst/>
          </a:prstGeom>
        </p:spPr>
      </p:pic>
      <p:cxnSp>
        <p:nvCxnSpPr>
          <p:cNvPr id="20" name="直接连接符​​(S)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296866" y="1472431"/>
            <a:ext cx="0" cy="4892634"/>
          </a:xfrm>
          <a:prstGeom prst="line">
            <a:avLst/>
          </a:prstGeom>
          <a:ln w="952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形 9" descr="蓝色大圆圈，内含浅蓝色小圆圈"/>
          <p:cNvSpPr/>
          <p:nvPr/>
        </p:nvSpPr>
        <p:spPr>
          <a:xfrm>
            <a:off x="7236525" y="1944862"/>
            <a:ext cx="3827244" cy="374323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10" descr="深蓝色大圆圈中的浅蓝色小圆圈"/>
          <p:cNvSpPr/>
          <p:nvPr/>
        </p:nvSpPr>
        <p:spPr bwMode="ltGray">
          <a:xfrm>
            <a:off x="8086223" y="2796642"/>
            <a:ext cx="2148929" cy="210175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6833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lvl="0" rtl="0"/>
            <a:r>
              <a:rPr lang="zh-cn" dirty="0">
                <a:cs typeface="Segoe UI Light" panose="020B0502040204020203" pitchFamily="34" charset="0"/>
              </a:rPr>
              <a:t>实时协同工作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half" idx="4294967295"/>
          </p:nvPr>
        </p:nvSpPr>
        <p:spPr>
          <a:xfrm>
            <a:off x="541611" y="1431010"/>
            <a:ext cx="4413626" cy="397827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2000"/>
              </a:spcAft>
              <a:buNone/>
            </a:pPr>
            <a:r>
              <a:rPr lang="zh-cn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与他人共享演示文稿时，可以看到他们同时与你协同工作。</a:t>
            </a:r>
            <a:b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</a:br>
            <a:b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</a:br>
            <a:r>
              <a:rPr lang="zh-cn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工作方式如下：</a:t>
            </a:r>
          </a:p>
        </p:txBody>
      </p:sp>
      <p:pic>
        <p:nvPicPr>
          <p:cNvPr id="11" name="图片 10" descr="显示使用同一个演示文稿的人数的共享图标 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1984" y="2425111"/>
            <a:ext cx="3262550" cy="1475659"/>
          </a:xfrm>
          <a:prstGeom prst="rect">
            <a:avLst/>
          </a:prstGeom>
        </p:spPr>
      </p:pic>
      <p:grpSp>
        <p:nvGrpSpPr>
          <p:cNvPr id="33" name="组 32" descr="带有编号 1（表示第 1 步）的小圆圈"/>
          <p:cNvGrpSpPr/>
          <p:nvPr/>
        </p:nvGrpSpPr>
        <p:grpSpPr bwMode="blackWhite">
          <a:xfrm>
            <a:off x="558723" y="4531632"/>
            <a:ext cx="558179" cy="409838"/>
            <a:chOff x="6953426" y="711274"/>
            <a:chExt cx="558179" cy="409838"/>
          </a:xfrm>
        </p:grpSpPr>
        <p:sp>
          <p:nvSpPr>
            <p:cNvPr id="34" name="椭圆形 33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文本框 34" descr="编号 1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内容占位符 17"/>
          <p:cNvSpPr txBox="1">
            <a:spLocks/>
          </p:cNvSpPr>
          <p:nvPr/>
        </p:nvSpPr>
        <p:spPr>
          <a:xfrm>
            <a:off x="1066039" y="4571824"/>
            <a:ext cx="2696774" cy="992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在功能区上方选择“</a:t>
            </a:r>
            <a:r>
              <a:rPr lang="zh-cn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共享</a:t>
            </a:r>
            <a:r>
              <a:rPr 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”或使用快捷键 </a:t>
            </a:r>
            <a:r>
              <a:rPr lang="zh-cn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Alt-ZS</a:t>
            </a:r>
            <a:r>
              <a:rPr 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 邀请他人与你协作（此时可保存到云中。）</a:t>
            </a:r>
          </a:p>
        </p:txBody>
      </p:sp>
      <p:pic>
        <p:nvPicPr>
          <p:cNvPr id="9" name="图片 8" descr="显示正在使用一张幻灯片的人员的标记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861352" y="2434307"/>
            <a:ext cx="3841692" cy="2512927"/>
          </a:xfrm>
          <a:prstGeom prst="rect">
            <a:avLst/>
          </a:prstGeom>
        </p:spPr>
      </p:pic>
      <p:grpSp>
        <p:nvGrpSpPr>
          <p:cNvPr id="36" name="组 35" descr="带有编号 2（表示第 2 步）的小圆圈"/>
          <p:cNvGrpSpPr/>
          <p:nvPr/>
        </p:nvGrpSpPr>
        <p:grpSpPr bwMode="blackWhite">
          <a:xfrm>
            <a:off x="4249102" y="4531632"/>
            <a:ext cx="558179" cy="409838"/>
            <a:chOff x="6953426" y="711274"/>
            <a:chExt cx="558179" cy="409838"/>
          </a:xfrm>
        </p:grpSpPr>
        <p:sp>
          <p:nvSpPr>
            <p:cNvPr id="37" name="椭圆形 36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文本框 37" descr="编号 2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内容占位符 17"/>
          <p:cNvSpPr txBox="1">
            <a:spLocks/>
          </p:cNvSpPr>
          <p:nvPr/>
        </p:nvSpPr>
        <p:spPr>
          <a:xfrm>
            <a:off x="4747856" y="4571824"/>
            <a:ext cx="2727178" cy="1324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有其他人使用演示文稿时，会出现一个标记，显示哪位用户正在使用哪张幻灯片...</a:t>
            </a:r>
          </a:p>
        </p:txBody>
      </p:sp>
      <p:pic>
        <p:nvPicPr>
          <p:cNvPr id="12" name="图片 11" descr="显示正在编辑的幻灯片部分的标记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899419" y="2350394"/>
            <a:ext cx="3563782" cy="2305343"/>
          </a:xfrm>
          <a:prstGeom prst="rect">
            <a:avLst/>
          </a:prstGeom>
        </p:spPr>
      </p:pic>
      <p:grpSp>
        <p:nvGrpSpPr>
          <p:cNvPr id="39" name="组 38" descr="带有编号 3（表示第 3 步）的小圆圈"/>
          <p:cNvGrpSpPr/>
          <p:nvPr/>
        </p:nvGrpSpPr>
        <p:grpSpPr bwMode="blackWhite">
          <a:xfrm>
            <a:off x="7930921" y="4531632"/>
            <a:ext cx="558179" cy="409838"/>
            <a:chOff x="6953426" y="711274"/>
            <a:chExt cx="558179" cy="409838"/>
          </a:xfrm>
        </p:grpSpPr>
        <p:sp>
          <p:nvSpPr>
            <p:cNvPr id="40" name="椭圆形 39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" name="文本框 40" descr="编号 3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内容占位符 17"/>
          <p:cNvSpPr txBox="1">
            <a:spLocks/>
          </p:cNvSpPr>
          <p:nvPr/>
        </p:nvSpPr>
        <p:spPr>
          <a:xfrm>
            <a:off x="8429668" y="4571824"/>
            <a:ext cx="2658635" cy="697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...以及他们正在编辑哪部分幻灯片。</a:t>
            </a:r>
          </a:p>
        </p:txBody>
      </p:sp>
    </p:spTree>
    <p:extLst>
      <p:ext uri="{BB962C8B-B14F-4D97-AF65-F5344CB8AC3E}">
        <p14:creationId xmlns:p14="http://schemas.microsoft.com/office/powerpoint/2010/main" val="132867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cs typeface="Segoe UI Light" panose="020B0502040204020203" pitchFamily="34" charset="0"/>
              </a:rPr>
              <a:t>熟练使用“操作说明搜索”</a:t>
            </a:r>
          </a:p>
        </p:txBody>
      </p:sp>
      <p:sp>
        <p:nvSpPr>
          <p:cNvPr id="38" name="内容占位符 17"/>
          <p:cNvSpPr txBox="1">
            <a:spLocks/>
          </p:cNvSpPr>
          <p:nvPr/>
        </p:nvSpPr>
        <p:spPr>
          <a:xfrm>
            <a:off x="541609" y="1296100"/>
            <a:ext cx="5110161" cy="1236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“操作说明搜索”框可在需要时查找恰当的命令，</a:t>
            </a:r>
            <a:b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</a:b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为你节省时间并让你专心工作。</a:t>
            </a:r>
            <a:b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</a:br>
            <a:b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</a:b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请尝试：</a:t>
            </a:r>
          </a:p>
        </p:txBody>
      </p:sp>
      <p:grpSp>
        <p:nvGrpSpPr>
          <p:cNvPr id="4" name="组 3" descr="带有编号 1（表示第 1 步）的小圆圈"/>
          <p:cNvGrpSpPr/>
          <p:nvPr/>
        </p:nvGrpSpPr>
        <p:grpSpPr bwMode="blackWhite">
          <a:xfrm>
            <a:off x="558723" y="2638502"/>
            <a:ext cx="558179" cy="409838"/>
            <a:chOff x="6953426" y="711274"/>
            <a:chExt cx="558179" cy="409838"/>
          </a:xfrm>
        </p:grpSpPr>
        <p:sp>
          <p:nvSpPr>
            <p:cNvPr id="2" name="椭圆形 1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" name="文本框 2" descr="编号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9" name="内容占位符 17"/>
          <p:cNvSpPr txBox="1">
            <a:spLocks/>
          </p:cNvSpPr>
          <p:nvPr/>
        </p:nvSpPr>
        <p:spPr>
          <a:xfrm>
            <a:off x="1066039" y="2678694"/>
            <a:ext cx="3121671" cy="467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512763" rtl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zh-CN" altLang="en-US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选择右侧的“</a:t>
            </a:r>
            <a:r>
              <a:rPr lang="zh-CN" altLang="en-US">
                <a:solidFill>
                  <a:srgbClr val="40404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机器人图片</a:t>
            </a:r>
            <a:r>
              <a:rPr lang="zh-CN" altLang="en-US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”。</a:t>
            </a:r>
          </a:p>
        </p:txBody>
      </p:sp>
      <p:grpSp>
        <p:nvGrpSpPr>
          <p:cNvPr id="19" name="组 18" descr="带有编号 2（表示第 2 步）的小圆圈"/>
          <p:cNvGrpSpPr/>
          <p:nvPr/>
        </p:nvGrpSpPr>
        <p:grpSpPr bwMode="blackWhite">
          <a:xfrm>
            <a:off x="558723" y="3312993"/>
            <a:ext cx="558179" cy="409838"/>
            <a:chOff x="6953426" y="711274"/>
            <a:chExt cx="558179" cy="409838"/>
          </a:xfrm>
        </p:grpSpPr>
        <p:sp>
          <p:nvSpPr>
            <p:cNvPr id="20" name="椭圆形 19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文本框 20" descr="编号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2" name="内容占位符 17"/>
          <p:cNvSpPr txBox="1">
            <a:spLocks/>
          </p:cNvSpPr>
          <p:nvPr/>
        </p:nvSpPr>
        <p:spPr>
          <a:xfrm>
            <a:off x="1066039" y="3353185"/>
            <a:ext cx="3300015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buNone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在“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操作说明搜索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”框中键入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  <a:r>
              <a:rPr lang="zh-CN" altLang="en-US" i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动画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，然后选择“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添加动画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”。</a:t>
            </a:r>
          </a:p>
        </p:txBody>
      </p:sp>
      <p:grpSp>
        <p:nvGrpSpPr>
          <p:cNvPr id="31" name="组 30" descr="带有编号 3（表示第 3 步）的小圆圈"/>
          <p:cNvGrpSpPr/>
          <p:nvPr/>
        </p:nvGrpSpPr>
        <p:grpSpPr bwMode="blackWhite">
          <a:xfrm>
            <a:off x="557319" y="4263506"/>
            <a:ext cx="558179" cy="409838"/>
            <a:chOff x="6953426" y="711274"/>
            <a:chExt cx="558179" cy="409838"/>
          </a:xfrm>
        </p:grpSpPr>
        <p:sp>
          <p:nvSpPr>
            <p:cNvPr id="32" name="椭圆形 31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文本框 32" descr="编号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4" name="内容占位符 17"/>
          <p:cNvSpPr txBox="1">
            <a:spLocks/>
          </p:cNvSpPr>
          <p:nvPr/>
        </p:nvSpPr>
        <p:spPr>
          <a:xfrm>
            <a:off x="1064636" y="4303697"/>
            <a:ext cx="2134038" cy="144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12763" rtl="0">
              <a:spcAft>
                <a:spcPts val="2000"/>
              </a:spcAft>
              <a:buNone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选择一个动画效果，如“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缩放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”，看看会发生什么。</a:t>
            </a:r>
          </a:p>
        </p:txBody>
      </p:sp>
      <p:sp>
        <p:nvSpPr>
          <p:cNvPr id="25" name="文本框 16" descr="选我"/>
          <p:cNvSpPr txBox="1"/>
          <p:nvPr/>
        </p:nvSpPr>
        <p:spPr>
          <a:xfrm rot="21077122">
            <a:off x="5952681" y="1772253"/>
            <a:ext cx="1334770" cy="435610"/>
          </a:xfrm>
          <a:prstGeom prst="rect">
            <a:avLst/>
          </a:prstGeom>
          <a:noFill/>
          <a:ln>
            <a:noFill/>
          </a:ln>
          <a:effectLst/>
          <a:extLst>
            <a:ext uri="{C572A759-6A51-4108-AA02-DFA0A04FC94B}">
              <ma14:wrappingTextBoxFlag xmlns="" xmlns:ma14="http://schemas.microsoft.com/office/mac/drawingml/2011/main"/>
            </a:ext>
          </a:extLst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0">
              <a:spcBef>
                <a:spcPts val="0"/>
              </a:spcBef>
              <a:spcAft>
                <a:spcPts val="200"/>
              </a:spcAft>
              <a:tabLst>
                <a:tab pos="4931410" algn="l"/>
              </a:tabLst>
            </a:pPr>
            <a:r>
              <a:rPr lang="zh-CN" altLang="en-US" sz="1200" b="1" kern="1000" spc="100">
                <a:ln>
                  <a:noFill/>
                </a:ln>
                <a:solidFill>
                  <a:srgbClr val="D24726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选我</a:t>
            </a:r>
            <a:endParaRPr lang="zh-CN" altLang="en-US" sz="1200" b="1" kern="1400">
              <a:solidFill>
                <a:srgbClr val="D24726"/>
              </a:solidFill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 descr="“操作说明搜索”框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13914" y="3410945"/>
            <a:ext cx="2106152" cy="220832"/>
          </a:xfrm>
          <a:prstGeom prst="rect">
            <a:avLst/>
          </a:prstGeom>
        </p:spPr>
      </p:pic>
      <p:pic>
        <p:nvPicPr>
          <p:cNvPr id="7" name="图片 6" descr="显示缩放选项的“动画”选项卡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224509" y="4069080"/>
            <a:ext cx="3803903" cy="2438400"/>
          </a:xfrm>
          <a:prstGeom prst="rect">
            <a:avLst/>
          </a:prstGeom>
        </p:spPr>
      </p:pic>
      <p:pic>
        <p:nvPicPr>
          <p:cNvPr id="24" name="图片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61835" flipH="1">
            <a:off x="6740574" y="1787378"/>
            <a:ext cx="851862" cy="939987"/>
          </a:xfrm>
          <a:prstGeom prst="rect">
            <a:avLst/>
          </a:prstGeom>
        </p:spPr>
      </p:pic>
      <p:pic>
        <p:nvPicPr>
          <p:cNvPr id="23" name="图片 22" descr="机器人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2741" y="1646170"/>
            <a:ext cx="2775459" cy="453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6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cs typeface="Segoe UI Light" panose="020B0502040204020203" pitchFamily="34" charset="0"/>
              </a:rPr>
              <a:t>无需离开幻灯片即可浏览</a:t>
            </a:r>
          </a:p>
        </p:txBody>
      </p:sp>
      <p:sp>
        <p:nvSpPr>
          <p:cNvPr id="16" name="内容占位符 17"/>
          <p:cNvSpPr txBox="1">
            <a:spLocks/>
          </p:cNvSpPr>
          <p:nvPr/>
        </p:nvSpPr>
        <p:spPr>
          <a:xfrm>
            <a:off x="541609" y="1296100"/>
            <a:ext cx="6093106" cy="1236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智能查找功能支持直接在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PowerPoint 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中检索信息。</a:t>
            </a:r>
            <a:b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</a:br>
            <a:b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</a:b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请尝试：</a:t>
            </a:r>
          </a:p>
        </p:txBody>
      </p:sp>
      <p:pic>
        <p:nvPicPr>
          <p:cNvPr id="18" name="图片 17" descr="显示“智能查找”功能的三张图片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4408" y="2145058"/>
            <a:ext cx="11129521" cy="3197087"/>
          </a:xfrm>
          <a:prstGeom prst="rect">
            <a:avLst/>
          </a:prstGeom>
        </p:spPr>
      </p:pic>
      <p:grpSp>
        <p:nvGrpSpPr>
          <p:cNvPr id="33" name="组 32" descr="带有编号 1（表示第 1 步）的小圆圈"/>
          <p:cNvGrpSpPr/>
          <p:nvPr/>
        </p:nvGrpSpPr>
        <p:grpSpPr bwMode="blackWhite">
          <a:xfrm>
            <a:off x="558723" y="5233381"/>
            <a:ext cx="558179" cy="409838"/>
            <a:chOff x="6953426" y="711274"/>
            <a:chExt cx="558179" cy="409838"/>
          </a:xfrm>
        </p:grpSpPr>
        <p:sp>
          <p:nvSpPr>
            <p:cNvPr id="34" name="椭圆形 33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文本框 34" descr="编号 1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内容占位符 17"/>
          <p:cNvSpPr txBox="1">
            <a:spLocks/>
          </p:cNvSpPr>
          <p:nvPr/>
        </p:nvSpPr>
        <p:spPr>
          <a:xfrm>
            <a:off x="1066038" y="5273573"/>
            <a:ext cx="2919669" cy="1298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右键单击词组“</a:t>
            </a:r>
            <a:r>
              <a:rPr lang="zh-CN" alt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办公室家具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”中的单词“</a:t>
            </a:r>
            <a:r>
              <a:rPr lang="zh-CN" altLang="en-US" i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办公室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</a:t>
            </a:r>
          </a:p>
        </p:txBody>
      </p:sp>
      <p:grpSp>
        <p:nvGrpSpPr>
          <p:cNvPr id="36" name="组 35" descr="带有编号 2（表示第 2 步）的小圆圈"/>
          <p:cNvGrpSpPr/>
          <p:nvPr/>
        </p:nvGrpSpPr>
        <p:grpSpPr bwMode="blackWhite">
          <a:xfrm>
            <a:off x="4249102" y="5233381"/>
            <a:ext cx="558179" cy="409838"/>
            <a:chOff x="6953426" y="711274"/>
            <a:chExt cx="558179" cy="409838"/>
          </a:xfrm>
        </p:grpSpPr>
        <p:sp>
          <p:nvSpPr>
            <p:cNvPr id="37" name="椭圆形 36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文本框 37" descr="编号 2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内容占位符 17"/>
          <p:cNvSpPr txBox="1">
            <a:spLocks/>
          </p:cNvSpPr>
          <p:nvPr/>
        </p:nvSpPr>
        <p:spPr>
          <a:xfrm>
            <a:off x="4747855" y="5273573"/>
            <a:ext cx="3106367" cy="1324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选择”</a:t>
            </a:r>
            <a:r>
              <a:rPr lang="zh-CN" altLang="en-US" b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 Semibold" panose="020B0702040204020203" pitchFamily="34" charset="0"/>
              </a:rPr>
              <a:t>智能查找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”，请注意，结果是该词组的上下文，而不是“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Microsoft Office 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应用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 。</a:t>
            </a:r>
            <a:endParaRPr lang="zh-CN" altLang="en-US" dirty="0">
              <a:solidFill>
                <a:srgbClr val="D24726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Segoe UI" panose="020B0502040204020203" pitchFamily="34" charset="0"/>
            </a:endParaRPr>
          </a:p>
        </p:txBody>
      </p:sp>
      <p:grpSp>
        <p:nvGrpSpPr>
          <p:cNvPr id="39" name="组 38" descr="带有编号 3（表示第 3 步）的小圆圈"/>
          <p:cNvGrpSpPr/>
          <p:nvPr/>
        </p:nvGrpSpPr>
        <p:grpSpPr bwMode="blackWhite">
          <a:xfrm>
            <a:off x="7930921" y="5233381"/>
            <a:ext cx="558179" cy="409838"/>
            <a:chOff x="6953426" y="711274"/>
            <a:chExt cx="558179" cy="409838"/>
          </a:xfrm>
        </p:grpSpPr>
        <p:sp>
          <p:nvSpPr>
            <p:cNvPr id="40" name="椭圆形 39" descr="小圆圈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" name="文本框 40" descr="编号 3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zh-CN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内容占位符 17"/>
          <p:cNvSpPr txBox="1">
            <a:spLocks/>
          </p:cNvSpPr>
          <p:nvPr/>
        </p:nvSpPr>
        <p:spPr>
          <a:xfrm>
            <a:off x="8429668" y="5273573"/>
            <a:ext cx="3107336" cy="1341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2000"/>
              </a:spcAft>
              <a:buNone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接下来右键单击第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2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步中的单词“</a:t>
            </a:r>
            <a:r>
              <a:rPr lang="zh-CN" altLang="en-US" i="1" dirty="0">
                <a:solidFill>
                  <a:srgbClr val="D247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办公室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Segoe UI" panose="020B0502040204020203" pitchFamily="34" charset="0"/>
              </a:rPr>
              <a:t>”，再试试“智能查找”功能。</a:t>
            </a:r>
          </a:p>
          <a:p>
            <a:pPr marL="0" indent="0" rtl="0">
              <a:spcAft>
                <a:spcPts val="2000"/>
              </a:spcAft>
              <a:buNone/>
            </a:pP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932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>
                <a:cs typeface="Segoe UI Light" panose="020B0502040204020203" pitchFamily="34" charset="0"/>
              </a:rPr>
              <a:t>尚有关于 </a:t>
            </a:r>
            <a:r>
              <a:rPr lang="en-US" altLang="zh-CN">
                <a:cs typeface="Segoe UI Light" panose="020B0502040204020203" pitchFamily="34" charset="0"/>
              </a:rPr>
              <a:t>PowerPoint </a:t>
            </a:r>
            <a:r>
              <a:rPr lang="zh-CN" altLang="en-US">
                <a:cs typeface="Segoe UI Light" panose="020B0502040204020203" pitchFamily="34" charset="0"/>
              </a:rPr>
              <a:t>的问题？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half" idx="4294967295"/>
          </p:nvPr>
        </p:nvSpPr>
        <p:spPr>
          <a:xfrm>
            <a:off x="541611" y="2614427"/>
            <a:ext cx="9442648" cy="3978275"/>
          </a:xfrm>
        </p:spPr>
        <p:txBody>
          <a:bodyPr rtlCol="0">
            <a:normAutofit/>
          </a:bodyPr>
          <a:lstStyle/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r>
              <a:rPr lang="zh-CN" altLang="en-US" sz="200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</a:rPr>
              <a:t>选择</a:t>
            </a:r>
            <a:r>
              <a:rPr lang="zh-CN" altLang="en-US" sz="2000">
                <a:cs typeface="Segoe UI Light" panose="020B0502040204020203" pitchFamily="34" charset="0"/>
              </a:rPr>
              <a:t>“</a:t>
            </a:r>
            <a:r>
              <a:rPr lang="zh-CN" altLang="en-US" sz="2000" b="1">
                <a:solidFill>
                  <a:srgbClr val="D24726"/>
                </a:solidFill>
                <a:cs typeface="Segoe UI Semibold" panose="020B0702040204020203" pitchFamily="34" charset="0"/>
              </a:rPr>
              <a:t>操作说明搜索</a:t>
            </a:r>
            <a:r>
              <a:rPr lang="zh-CN" altLang="en-US" sz="2000">
                <a:cs typeface="Segoe UI Light" panose="020B0502040204020203" pitchFamily="34" charset="0"/>
              </a:rPr>
              <a:t>”                 </a:t>
            </a:r>
            <a:r>
              <a:rPr lang="zh-CN" altLang="en-US" sz="200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</a:rPr>
              <a:t>按钮，然后键入想要了解的内容。</a:t>
            </a:r>
            <a:br>
              <a:rPr lang="zh-CN" altLang="en-US" sz="200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</a:rPr>
            </a:br>
            <a:endParaRPr lang="zh-CN" altLang="en-US" sz="2000">
              <a:latin typeface="Microsoft YaHei UI Light" panose="020B0502040204020203" pitchFamily="34" charset="-122"/>
              <a:ea typeface="Microsoft YaHei UI Light" panose="020B0502040204020203" pitchFamily="34" charset="-122"/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r>
              <a:rPr lang="zh-CN" altLang="en-US" sz="2000" u="sng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  <a:hlinkClick r:id="rId3" tooltip="访问 PowerPoint 团队博客"/>
              </a:rPr>
              <a:t>访问 </a:t>
            </a:r>
            <a:r>
              <a:rPr lang="en-US" altLang="zh-CN" sz="2000" u="sng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  <a:hlinkClick r:id="rId3" tooltip="访问 PowerPoint 团队博客"/>
              </a:rPr>
              <a:t>PowerPoint </a:t>
            </a:r>
            <a:r>
              <a:rPr lang="zh-CN" altLang="en-US" sz="2000" u="sng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  <a:hlinkClick r:id="rId3" tooltip="访问 PowerPoint 团队博客"/>
              </a:rPr>
              <a:t>团队博客</a:t>
            </a:r>
            <a:endParaRPr lang="zh-CN" altLang="en-US" sz="2000">
              <a:latin typeface="Microsoft YaHei UI Light" panose="020B0502040204020203" pitchFamily="34" charset="-122"/>
              <a:ea typeface="Microsoft YaHei UI Light" panose="020B0502040204020203" pitchFamily="34" charset="-122"/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zh-CN" altLang="en-US" sz="200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  <a:hlinkClick r:id="rId4" tooltip="转到免费的 PowerPoint 培训"/>
              </a:rPr>
              <a:t>转到免费的 </a:t>
            </a:r>
            <a:r>
              <a:rPr lang="en-US" altLang="zh-CN" sz="200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  <a:hlinkClick r:id="rId4" tooltip="转到免费的 PowerPoint 培训"/>
              </a:rPr>
              <a:t>PowerPoint </a:t>
            </a:r>
            <a:r>
              <a:rPr lang="zh-CN" altLang="en-US" sz="200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  <a:hlinkClick r:id="rId4" tooltip="转到免费的 PowerPoint 培训"/>
              </a:rPr>
              <a:t>培训</a:t>
            </a:r>
            <a:endParaRPr lang="zh-CN" altLang="en-US" sz="2000">
              <a:latin typeface="Microsoft YaHei UI Light" panose="020B0502040204020203" pitchFamily="34" charset="-122"/>
              <a:ea typeface="Microsoft YaHei UI Light" panose="020B0502040204020203" pitchFamily="34" charset="-122"/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endParaRPr lang="zh-CN" altLang="en-US" sz="2000">
              <a:latin typeface="Microsoft YaHei UI Light" panose="020B0502040204020203" pitchFamily="34" charset="-122"/>
              <a:ea typeface="Microsoft YaHei UI Light" panose="020B0502040204020203" pitchFamily="34" charset="-122"/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endParaRPr lang="zh-CN" altLang="en-US" sz="2000">
              <a:latin typeface="Microsoft YaHei UI Light" panose="020B0502040204020203" pitchFamily="34" charset="-122"/>
              <a:ea typeface="Microsoft YaHei UI Light" panose="020B0502040204020203" pitchFamily="34" charset="-122"/>
              <a:cs typeface="Segoe UI Light" panose="020B0502040204020203" pitchFamily="34" charset="0"/>
            </a:endParaRPr>
          </a:p>
        </p:txBody>
      </p:sp>
      <p:pic>
        <p:nvPicPr>
          <p:cNvPr id="2" name="图片 1" descr="“操作说明搜索”按钮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884920" y="2377057"/>
            <a:ext cx="1268511" cy="1189747"/>
          </a:xfrm>
          <a:prstGeom prst="rect">
            <a:avLst/>
          </a:prstGeom>
        </p:spPr>
      </p:pic>
      <p:pic>
        <p:nvPicPr>
          <p:cNvPr id="8" name="图片 7" descr="其超链接指向 PowerPoint 团队博客的向右箭头。选择该图像，访问 PowerPoint 团队博客 ">
            <a:hlinkClick r:id="rId3" tooltip="选择此处，访问 PowerPoint 团队博客。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398" y="3566804"/>
            <a:ext cx="661940" cy="661940"/>
          </a:xfrm>
          <a:prstGeom prst="rect">
            <a:avLst/>
          </a:prstGeom>
        </p:spPr>
      </p:pic>
      <p:pic>
        <p:nvPicPr>
          <p:cNvPr id="7" name="图片 6" descr="带有指向免费 PowerPoint 培训超链接的向右箭头。选择该图像可访问免费的 PowerPoint 培训">
            <a:hlinkClick r:id="rId4" tooltip="选择此处，转到免费的 PowerPoint 培训。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398" y="4252716"/>
            <a:ext cx="661940" cy="66194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41611" y="5738132"/>
            <a:ext cx="6193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zh-CN" altLang="en-US" sz="1400"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egoe UI Light" panose="020B0502040204020203" pitchFamily="34" charset="0"/>
              </a:rPr>
              <a:t>在幻灯片放映模式下选择箭头</a:t>
            </a:r>
          </a:p>
        </p:txBody>
      </p:sp>
      <p:pic>
        <p:nvPicPr>
          <p:cNvPr id="11" name="图片 10" descr="“操作说明搜索”框建议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8106173" y="2694293"/>
            <a:ext cx="3342918" cy="146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theme/theme1.xml><?xml version="1.0" encoding="utf-8"?>
<a:theme xmlns:a="http://schemas.openxmlformats.org/drawingml/2006/main" name="欢迎文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7307_TF10001108_Win32" id="{DDD6289A-B149-4983-BD16-17C7F9BA4746}" vid="{D63F4E8F-BBE1-453F-A9A8-66EB479E395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{E5145BE6-5A99-421D-A9AF-DF1CAC033F12}tf10001108_win32</Template>
  <TotalTime>20</TotalTime>
  <Words>589</Words>
  <Application>Microsoft Office PowerPoint</Application>
  <PresentationFormat>宽屏</PresentationFormat>
  <Paragraphs>67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Microsoft YaHei UI</vt:lpstr>
      <vt:lpstr>Microsoft YaHei UI Light</vt:lpstr>
      <vt:lpstr>Arial</vt:lpstr>
      <vt:lpstr>欢迎文档</vt:lpstr>
      <vt:lpstr>操作系统-导论</vt:lpstr>
      <vt:lpstr>设计器可帮助用户表达观点</vt:lpstr>
      <vt:lpstr>如何使用 PowerPoint 设计器</vt:lpstr>
      <vt:lpstr>平滑</vt:lpstr>
      <vt:lpstr>设置“平滑”</vt:lpstr>
      <vt:lpstr>实时协同工作</vt:lpstr>
      <vt:lpstr>熟练使用“操作说明搜索”</vt:lpstr>
      <vt:lpstr>无需离开幻灯片即可浏览</vt:lpstr>
      <vt:lpstr>尚有关于 PowerPoint 的问题？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操作系统</dc:title>
  <dc:creator>叶 志鹏</dc:creator>
  <cp:keywords/>
  <cp:lastModifiedBy>叶 志鹏</cp:lastModifiedBy>
  <cp:revision>2</cp:revision>
  <dcterms:created xsi:type="dcterms:W3CDTF">2022-07-12T15:01:51Z</dcterms:created>
  <dcterms:modified xsi:type="dcterms:W3CDTF">2022-07-12T15:22:48Z</dcterms:modified>
  <cp:version/>
</cp:coreProperties>
</file>